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2" r:id="rId3"/>
    <p:sldId id="264" r:id="rId4"/>
    <p:sldId id="263" r:id="rId5"/>
    <p:sldId id="265" r:id="rId6"/>
    <p:sldId id="276" r:id="rId7"/>
    <p:sldId id="266" r:id="rId8"/>
    <p:sldId id="268" r:id="rId9"/>
    <p:sldId id="270" r:id="rId10"/>
    <p:sldId id="274" r:id="rId11"/>
    <p:sldId id="261" r:id="rId12"/>
    <p:sldId id="260" r:id="rId13"/>
    <p:sldId id="262" r:id="rId14"/>
    <p:sldId id="258" r:id="rId15"/>
    <p:sldId id="257" r:id="rId16"/>
    <p:sldId id="259" r:id="rId17"/>
    <p:sldId id="271" r:id="rId18"/>
    <p:sldId id="275" r:id="rId1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9" autoAdjust="0"/>
    <p:restoredTop sz="94676" autoAdjust="0"/>
  </p:normalViewPr>
  <p:slideViewPr>
    <p:cSldViewPr>
      <p:cViewPr varScale="1">
        <p:scale>
          <a:sx n="86" d="100"/>
          <a:sy n="86" d="100"/>
        </p:scale>
        <p:origin x="10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F0C3-7222-4613-A090-E95E005F32EC}" type="datetimeFigureOut">
              <a:rPr lang="hu-HU" smtClean="0"/>
              <a:t>2023. 11. 28.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66E9-656B-4FF3-82CA-D9208E4B1E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5396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F0C3-7222-4613-A090-E95E005F32EC}" type="datetimeFigureOut">
              <a:rPr lang="hu-HU" smtClean="0"/>
              <a:t>2023. 11. 28.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66E9-656B-4FF3-82CA-D9208E4B1E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60633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F0C3-7222-4613-A090-E95E005F32EC}" type="datetimeFigureOut">
              <a:rPr lang="hu-HU" smtClean="0"/>
              <a:t>2023. 11. 28.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66E9-656B-4FF3-82CA-D9208E4B1E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9183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F0C3-7222-4613-A090-E95E005F32EC}" type="datetimeFigureOut">
              <a:rPr lang="hu-HU" smtClean="0"/>
              <a:t>2023. 11. 28.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66E9-656B-4FF3-82CA-D9208E4B1E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08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F0C3-7222-4613-A090-E95E005F32EC}" type="datetimeFigureOut">
              <a:rPr lang="hu-HU" smtClean="0"/>
              <a:t>2023. 11. 28.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66E9-656B-4FF3-82CA-D9208E4B1E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5666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F0C3-7222-4613-A090-E95E005F32EC}" type="datetimeFigureOut">
              <a:rPr lang="hu-HU" smtClean="0"/>
              <a:t>2023. 11. 28.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66E9-656B-4FF3-82CA-D9208E4B1E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6204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F0C3-7222-4613-A090-E95E005F32EC}" type="datetimeFigureOut">
              <a:rPr lang="hu-HU" smtClean="0"/>
              <a:t>2023. 11. 28.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66E9-656B-4FF3-82CA-D9208E4B1E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5190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F0C3-7222-4613-A090-E95E005F32EC}" type="datetimeFigureOut">
              <a:rPr lang="hu-HU" smtClean="0"/>
              <a:t>2023. 11. 28.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66E9-656B-4FF3-82CA-D9208E4B1E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7135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F0C3-7222-4613-A090-E95E005F32EC}" type="datetimeFigureOut">
              <a:rPr lang="hu-HU" smtClean="0"/>
              <a:t>2023. 11. 28.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66E9-656B-4FF3-82CA-D9208E4B1E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47975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F0C3-7222-4613-A090-E95E005F32EC}" type="datetimeFigureOut">
              <a:rPr lang="hu-HU" smtClean="0"/>
              <a:t>2023. 11. 28.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66E9-656B-4FF3-82CA-D9208E4B1E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78271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F0C3-7222-4613-A090-E95E005F32EC}" type="datetimeFigureOut">
              <a:rPr lang="hu-HU" smtClean="0"/>
              <a:t>2023. 11. 28.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66E9-656B-4FF3-82CA-D9208E4B1E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6682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65F1-6416-4ACA-A30B-30709BE77BA9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2023. 11. 28.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B30F-3F2F-484D-B531-257E26AF57A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65F1-6416-4ACA-A30B-30709BE77BA9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2023. 11. 28.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B30F-3F2F-484D-B531-257E26AF57A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853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65F1-6416-4ACA-A30B-30709BE77BA9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2023. 11. 28.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B30F-3F2F-484D-B531-257E26AF57A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399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65F1-6416-4ACA-A30B-30709BE77BA9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2023. 11. 28.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B30F-3F2F-484D-B531-257E26AF57A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8828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65F1-6416-4ACA-A30B-30709BE77BA9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2023. 11. 28.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B30F-3F2F-484D-B531-257E26AF57A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2150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65F1-6416-4ACA-A30B-30709BE77BA9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2023. 11. 28.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B30F-3F2F-484D-B531-257E26AF57A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4742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65F1-6416-4ACA-A30B-30709BE77BA9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2023. 11. 28.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B30F-3F2F-484D-B531-257E26AF57A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096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65F1-6416-4ACA-A30B-30709BE77BA9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2023. 11. 28.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B30F-3F2F-484D-B531-257E26AF57A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8705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65F1-6416-4ACA-A30B-30709BE77BA9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2023. 11. 28.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B30F-3F2F-484D-B531-257E26AF57A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2114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65F1-6416-4ACA-A30B-30709BE77BA9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2023. 11. 28.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B30F-3F2F-484D-B531-257E26AF57A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9800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65F1-6416-4ACA-A30B-30709BE77BA9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2023. 11. 28.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B30F-3F2F-484D-B531-257E26AF57A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493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3F0C3-7222-4613-A090-E95E005F32EC}" type="datetimeFigureOut">
              <a:rPr lang="hu-HU" smtClean="0"/>
              <a:t>2023. 11. 28.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466E9-656B-4FF3-82CA-D9208E4B1E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9537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F65F1-6416-4ACA-A30B-30709BE77BA9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2023. 11. 28.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3B30F-3F2F-484D-B531-257E26AF57A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68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8" y="5157194"/>
            <a:ext cx="983409" cy="1490013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243531" y="2839595"/>
            <a:ext cx="84882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3000" b="1" dirty="0">
                <a:solidFill>
                  <a:srgbClr val="4472C4">
                    <a:lumMod val="75000"/>
                  </a:srgbClr>
                </a:solidFill>
                <a:latin typeface="Century Schoolbook" panose="02040604050505020304" pitchFamily="18" charset="0"/>
              </a:rPr>
              <a:t>PÉCSI JANUS PANNONIUS GIMNÁZIUM</a:t>
            </a:r>
          </a:p>
          <a:p>
            <a:pPr algn="ctr"/>
            <a:r>
              <a:rPr lang="hu-HU" sz="3000" b="1" dirty="0" smtClean="0">
                <a:solidFill>
                  <a:srgbClr val="4472C4">
                    <a:lumMod val="75000"/>
                  </a:srgbClr>
                </a:solidFill>
                <a:latin typeface="Century Schoolbook" panose="02040604050505020304" pitchFamily="18" charset="0"/>
              </a:rPr>
              <a:t>2023. </a:t>
            </a:r>
            <a:r>
              <a:rPr lang="hu-HU" sz="3000" b="1" dirty="0">
                <a:solidFill>
                  <a:srgbClr val="4472C4">
                    <a:lumMod val="75000"/>
                  </a:srgbClr>
                </a:solidFill>
                <a:latin typeface="Century Schoolbook" panose="02040604050505020304" pitchFamily="18" charset="0"/>
              </a:rPr>
              <a:t>november </a:t>
            </a:r>
            <a:r>
              <a:rPr lang="hu-HU" sz="3000" b="1" dirty="0" smtClean="0">
                <a:solidFill>
                  <a:srgbClr val="4472C4">
                    <a:lumMod val="75000"/>
                  </a:srgbClr>
                </a:solidFill>
                <a:latin typeface="Century Schoolbook" panose="02040604050505020304" pitchFamily="18" charset="0"/>
              </a:rPr>
              <a:t>28.</a:t>
            </a:r>
            <a:endParaRPr lang="hu-HU" sz="3000" b="1" dirty="0">
              <a:solidFill>
                <a:srgbClr val="4472C4">
                  <a:lumMod val="75000"/>
                </a:srgb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218887" y="367310"/>
            <a:ext cx="87849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u-HU" sz="3200" b="1" dirty="0">
                <a:solidFill>
                  <a:srgbClr val="4472C4">
                    <a:lumMod val="50000"/>
                  </a:srgbClr>
                </a:solidFill>
                <a:latin typeface="Century Schoolbook" panose="02040604050505020304" pitchFamily="18" charset="0"/>
              </a:rPr>
              <a:t>FEJÉR LIPÓT MATEMATIKAVERSENY</a:t>
            </a:r>
          </a:p>
          <a:p>
            <a:pPr algn="ctr">
              <a:lnSpc>
                <a:spcPct val="150000"/>
              </a:lnSpc>
            </a:pPr>
            <a:r>
              <a:rPr lang="hu-HU" sz="3200" b="1" dirty="0">
                <a:solidFill>
                  <a:srgbClr val="4472C4">
                    <a:lumMod val="50000"/>
                  </a:srgbClr>
                </a:solidFill>
                <a:latin typeface="Century Schoolbook" panose="02040604050505020304" pitchFamily="18" charset="0"/>
              </a:rPr>
              <a:t>EREDMÉNYHIRDETÉS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595524"/>
            <a:ext cx="2980040" cy="74501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83" r="28748"/>
          <a:stretch/>
        </p:blipFill>
        <p:spPr>
          <a:xfrm>
            <a:off x="6012160" y="5463862"/>
            <a:ext cx="2448272" cy="876672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392119" y="5052255"/>
            <a:ext cx="1993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>
                <a:solidFill>
                  <a:srgbClr val="4472C4">
                    <a:lumMod val="75000"/>
                  </a:srgbClr>
                </a:solidFill>
                <a:latin typeface="Century" panose="02040604050505020304" pitchFamily="18" charset="0"/>
              </a:rPr>
              <a:t>TÁMOGATÓK:</a:t>
            </a:r>
          </a:p>
        </p:txBody>
      </p:sp>
    </p:spTree>
    <p:extLst>
      <p:ext uri="{BB962C8B-B14F-4D97-AF65-F5344CB8AC3E}">
        <p14:creationId xmlns:p14="http://schemas.microsoft.com/office/powerpoint/2010/main" val="143779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6000">
        <p:blinds/>
      </p:transition>
    </mc:Choice>
    <mc:Fallback xmlns="">
      <p:transition spd="slow" advTm="6000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38138"/>
          </a:xfrm>
        </p:spPr>
        <p:txBody>
          <a:bodyPr>
            <a:normAutofit fontScale="90000"/>
          </a:bodyPr>
          <a:lstStyle/>
          <a:p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Technikum </a:t>
            </a:r>
            <a:r>
              <a:rPr lang="hu-HU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 évfolyam </a:t>
            </a:r>
            <a:br>
              <a:rPr lang="hu-HU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3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egyéni verseny</a:t>
            </a:r>
            <a:r>
              <a:rPr lang="hu-HU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Kép 1" descr="színescí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15702"/>
            <a:ext cx="514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245505"/>
              </p:ext>
            </p:extLst>
          </p:nvPr>
        </p:nvGraphicFramePr>
        <p:xfrm>
          <a:off x="251520" y="2132857"/>
          <a:ext cx="8640960" cy="1772737"/>
        </p:xfrm>
        <a:graphic>
          <a:graphicData uri="http://schemas.openxmlformats.org/drawingml/2006/table">
            <a:tbl>
              <a:tblPr firstRow="1" firstCol="1" bandRow="1"/>
              <a:tblGrid>
                <a:gridCol w="526686">
                  <a:extLst>
                    <a:ext uri="{9D8B030D-6E8A-4147-A177-3AD203B41FA5}">
                      <a16:colId xmlns:a16="http://schemas.microsoft.com/office/drawing/2014/main" val="3688408701"/>
                    </a:ext>
                  </a:extLst>
                </a:gridCol>
                <a:gridCol w="2087385">
                  <a:extLst>
                    <a:ext uri="{9D8B030D-6E8A-4147-A177-3AD203B41FA5}">
                      <a16:colId xmlns:a16="http://schemas.microsoft.com/office/drawing/2014/main" val="1111399555"/>
                    </a:ext>
                  </a:extLst>
                </a:gridCol>
                <a:gridCol w="3362592">
                  <a:extLst>
                    <a:ext uri="{9D8B030D-6E8A-4147-A177-3AD203B41FA5}">
                      <a16:colId xmlns:a16="http://schemas.microsoft.com/office/drawing/2014/main" val="802707719"/>
                    </a:ext>
                  </a:extLst>
                </a:gridCol>
                <a:gridCol w="2664297">
                  <a:extLst>
                    <a:ext uri="{9D8B030D-6E8A-4147-A177-3AD203B41FA5}">
                      <a16:colId xmlns:a16="http://schemas.microsoft.com/office/drawing/2014/main" val="1661271719"/>
                    </a:ext>
                  </a:extLst>
                </a:gridCol>
              </a:tblGrid>
              <a:tr h="37065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Név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Iskola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8067088"/>
                  </a:ext>
                </a:extLst>
              </a:tr>
              <a:tr h="128552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Dicséret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Taranyai Gábor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0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Mohácsi Radnóti Miklós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Technikum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Gerstné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hu-HU" sz="20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Steigerwald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Krisztina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1159451"/>
                  </a:ext>
                </a:extLst>
              </a:tr>
            </a:tbl>
          </a:graphicData>
        </a:graphic>
      </p:graphicFrame>
      <p:graphicFrame>
        <p:nvGraphicFramePr>
          <p:cNvPr id="9" name="Tábláza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46055"/>
              </p:ext>
            </p:extLst>
          </p:nvPr>
        </p:nvGraphicFramePr>
        <p:xfrm>
          <a:off x="251520" y="4149080"/>
          <a:ext cx="8640960" cy="1872208"/>
        </p:xfrm>
        <a:graphic>
          <a:graphicData uri="http://schemas.openxmlformats.org/drawingml/2006/table">
            <a:tbl>
              <a:tblPr firstRow="1" firstCol="1" bandRow="1"/>
              <a:tblGrid>
                <a:gridCol w="526686">
                  <a:extLst>
                    <a:ext uri="{9D8B030D-6E8A-4147-A177-3AD203B41FA5}">
                      <a16:colId xmlns:a16="http://schemas.microsoft.com/office/drawing/2014/main" val="1400226989"/>
                    </a:ext>
                  </a:extLst>
                </a:gridCol>
                <a:gridCol w="2087385">
                  <a:extLst>
                    <a:ext uri="{9D8B030D-6E8A-4147-A177-3AD203B41FA5}">
                      <a16:colId xmlns:a16="http://schemas.microsoft.com/office/drawing/2014/main" val="2777638390"/>
                    </a:ext>
                  </a:extLst>
                </a:gridCol>
                <a:gridCol w="3362592">
                  <a:extLst>
                    <a:ext uri="{9D8B030D-6E8A-4147-A177-3AD203B41FA5}">
                      <a16:colId xmlns:a16="http://schemas.microsoft.com/office/drawing/2014/main" val="789652307"/>
                    </a:ext>
                  </a:extLst>
                </a:gridCol>
                <a:gridCol w="2664297">
                  <a:extLst>
                    <a:ext uri="{9D8B030D-6E8A-4147-A177-3AD203B41FA5}">
                      <a16:colId xmlns:a16="http://schemas.microsoft.com/office/drawing/2014/main" val="3686397394"/>
                    </a:ext>
                  </a:extLst>
                </a:gridCol>
              </a:tblGrid>
              <a:tr h="53306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Név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Iskola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1341097"/>
                  </a:ext>
                </a:extLst>
              </a:tr>
              <a:tr h="133914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Dicséret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Papp Dániel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0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SZC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Zipernowsky Károly Műszaki Technikum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Balatonyi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-Venczel Rita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4202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81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568952" cy="1138138"/>
          </a:xfrm>
        </p:spPr>
        <p:txBody>
          <a:bodyPr>
            <a:normAutofit fontScale="90000"/>
          </a:bodyPr>
          <a:lstStyle/>
          <a:p>
            <a:r>
              <a:rPr lang="hu-HU" sz="4000" b="1" dirty="0" smtClean="0"/>
              <a:t/>
            </a:r>
            <a:br>
              <a:rPr lang="hu-HU" sz="4000" b="1" dirty="0" smtClean="0"/>
            </a:br>
            <a:r>
              <a:rPr lang="hu-H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Technikum </a:t>
            </a:r>
            <a:r>
              <a:rPr lang="hu-HU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 évfolyam</a:t>
            </a:r>
            <a:br>
              <a:rPr lang="hu-HU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3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egyéni verseny</a:t>
            </a:r>
            <a:r>
              <a:rPr lang="hu-HU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rtalom hely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1920649"/>
              </p:ext>
            </p:extLst>
          </p:nvPr>
        </p:nvGraphicFramePr>
        <p:xfrm>
          <a:off x="275229" y="1435058"/>
          <a:ext cx="8640959" cy="1465640"/>
        </p:xfrm>
        <a:graphic>
          <a:graphicData uri="http://schemas.openxmlformats.org/drawingml/2006/table">
            <a:tbl>
              <a:tblPr firstRow="1" firstCol="1" bandRow="1"/>
              <a:tblGrid>
                <a:gridCol w="5266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7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2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09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469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Rézbányai </a:t>
                      </a: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Gábor Buda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0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SZC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Zipernowsky Károly Műszaki Technikum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Hargitai András, Rézbányai Gábor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43411"/>
              </p:ext>
            </p:extLst>
          </p:nvPr>
        </p:nvGraphicFramePr>
        <p:xfrm>
          <a:off x="251518" y="3049338"/>
          <a:ext cx="8640961" cy="1815198"/>
        </p:xfrm>
        <a:graphic>
          <a:graphicData uri="http://schemas.openxmlformats.org/drawingml/2006/table">
            <a:tbl>
              <a:tblPr firstRow="1" firstCol="1" bandRow="1"/>
              <a:tblGrid>
                <a:gridCol w="526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7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31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363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Kerner Ákos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0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Mohácsi Radnóti Miklós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Technikum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Gerstné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hu-HU" sz="20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Steigerwald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Krisztina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Kép 1" descr="színescí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04664"/>
            <a:ext cx="514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396691"/>
              </p:ext>
            </p:extLst>
          </p:nvPr>
        </p:nvGraphicFramePr>
        <p:xfrm>
          <a:off x="251520" y="5013176"/>
          <a:ext cx="8640959" cy="1718892"/>
        </p:xfrm>
        <a:graphic>
          <a:graphicData uri="http://schemas.openxmlformats.org/drawingml/2006/table">
            <a:tbl>
              <a:tblPr firstRow="1" firstCol="1" bandRow="1"/>
              <a:tblGrid>
                <a:gridCol w="526686">
                  <a:extLst>
                    <a:ext uri="{9D8B030D-6E8A-4147-A177-3AD203B41FA5}">
                      <a16:colId xmlns:a16="http://schemas.microsoft.com/office/drawing/2014/main" val="2198600071"/>
                    </a:ext>
                  </a:extLst>
                </a:gridCol>
                <a:gridCol w="2137610">
                  <a:extLst>
                    <a:ext uri="{9D8B030D-6E8A-4147-A177-3AD203B41FA5}">
                      <a16:colId xmlns:a16="http://schemas.microsoft.com/office/drawing/2014/main" val="1954798493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1682757818"/>
                    </a:ext>
                  </a:extLst>
                </a:gridCol>
                <a:gridCol w="2664295">
                  <a:extLst>
                    <a:ext uri="{9D8B030D-6E8A-4147-A177-3AD203B41FA5}">
                      <a16:colId xmlns:a16="http://schemas.microsoft.com/office/drawing/2014/main" val="862851631"/>
                    </a:ext>
                  </a:extLst>
                </a:gridCol>
              </a:tblGrid>
              <a:tr h="42274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6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4653674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3.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Székely Máté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0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SZC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Radnóti Miklós Közgazdasági Technikum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Czigány Gábor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7621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64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b="1" dirty="0" smtClean="0"/>
              <a:t>Technikum 11</a:t>
            </a:r>
            <a:r>
              <a:rPr lang="hu-HU" b="1" dirty="0"/>
              <a:t>. </a:t>
            </a:r>
            <a:r>
              <a:rPr lang="hu-HU" b="1" dirty="0" smtClean="0"/>
              <a:t>évfolyam </a:t>
            </a:r>
            <a:br>
              <a:rPr lang="hu-HU" b="1" dirty="0" smtClean="0"/>
            </a:br>
            <a:r>
              <a:rPr lang="hu-HU" sz="3000" b="1" dirty="0" smtClean="0"/>
              <a:t>- csapatverseny 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576609"/>
              </p:ext>
            </p:extLst>
          </p:nvPr>
        </p:nvGraphicFramePr>
        <p:xfrm>
          <a:off x="497306" y="3011020"/>
          <a:ext cx="8136904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792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5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2. </a:t>
                      </a:r>
                      <a:endParaRPr lang="hu-HU" sz="25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Mohácsi Radnóti Miklós</a:t>
                      </a: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Technikum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703109"/>
              </p:ext>
            </p:extLst>
          </p:nvPr>
        </p:nvGraphicFramePr>
        <p:xfrm>
          <a:off x="503548" y="4324253"/>
          <a:ext cx="8136904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792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5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3.</a:t>
                      </a:r>
                      <a:endParaRPr lang="hu-HU" sz="25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SZC</a:t>
                      </a: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Radnóti Miklós Közgazdasági Technikum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630504"/>
              </p:ext>
            </p:extLst>
          </p:nvPr>
        </p:nvGraphicFramePr>
        <p:xfrm>
          <a:off x="490942" y="1697788"/>
          <a:ext cx="8136904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792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77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5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1. </a:t>
                      </a:r>
                      <a:endParaRPr lang="hu-HU" sz="25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SZC</a:t>
                      </a: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Zipernowsky Károly Műszaki Technikum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Kép 1" descr="színescí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15702"/>
            <a:ext cx="514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36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38138"/>
          </a:xfrm>
        </p:spPr>
        <p:txBody>
          <a:bodyPr>
            <a:normAutofit fontScale="90000"/>
          </a:bodyPr>
          <a:lstStyle/>
          <a:p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Technikum 12. </a:t>
            </a:r>
            <a:r>
              <a:rPr lang="hu-HU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évfolyam </a:t>
            </a:r>
            <a:br>
              <a:rPr lang="hu-HU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3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egyéni verseny</a:t>
            </a:r>
            <a:r>
              <a:rPr lang="hu-HU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Kép 1" descr="színescí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15702"/>
            <a:ext cx="514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220022"/>
              </p:ext>
            </p:extLst>
          </p:nvPr>
        </p:nvGraphicFramePr>
        <p:xfrm>
          <a:off x="251520" y="2132857"/>
          <a:ext cx="8640960" cy="1656184"/>
        </p:xfrm>
        <a:graphic>
          <a:graphicData uri="http://schemas.openxmlformats.org/drawingml/2006/table">
            <a:tbl>
              <a:tblPr firstRow="1" firstCol="1" bandRow="1"/>
              <a:tblGrid>
                <a:gridCol w="526686">
                  <a:extLst>
                    <a:ext uri="{9D8B030D-6E8A-4147-A177-3AD203B41FA5}">
                      <a16:colId xmlns:a16="http://schemas.microsoft.com/office/drawing/2014/main" val="3688408701"/>
                    </a:ext>
                  </a:extLst>
                </a:gridCol>
                <a:gridCol w="2087385">
                  <a:extLst>
                    <a:ext uri="{9D8B030D-6E8A-4147-A177-3AD203B41FA5}">
                      <a16:colId xmlns:a16="http://schemas.microsoft.com/office/drawing/2014/main" val="1111399555"/>
                    </a:ext>
                  </a:extLst>
                </a:gridCol>
                <a:gridCol w="3362592">
                  <a:extLst>
                    <a:ext uri="{9D8B030D-6E8A-4147-A177-3AD203B41FA5}">
                      <a16:colId xmlns:a16="http://schemas.microsoft.com/office/drawing/2014/main" val="802707719"/>
                    </a:ext>
                  </a:extLst>
                </a:gridCol>
                <a:gridCol w="2664297">
                  <a:extLst>
                    <a:ext uri="{9D8B030D-6E8A-4147-A177-3AD203B41FA5}">
                      <a16:colId xmlns:a16="http://schemas.microsoft.com/office/drawing/2014/main" val="1661271719"/>
                    </a:ext>
                  </a:extLst>
                </a:gridCol>
              </a:tblGrid>
              <a:tr h="37065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Név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Iskola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8067088"/>
                  </a:ext>
                </a:extLst>
              </a:tr>
              <a:tr h="128552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Dicséret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Széphelyi </a:t>
                      </a: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Dóra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0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SZC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Radnóti Miklós Közgazdasági Technikum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Kékesi Ágnes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1159451"/>
                  </a:ext>
                </a:extLst>
              </a:tr>
            </a:tbl>
          </a:graphicData>
        </a:graphic>
      </p:graphicFrame>
      <p:graphicFrame>
        <p:nvGraphicFramePr>
          <p:cNvPr id="9" name="Tábláza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323661"/>
              </p:ext>
            </p:extLst>
          </p:nvPr>
        </p:nvGraphicFramePr>
        <p:xfrm>
          <a:off x="251520" y="4149080"/>
          <a:ext cx="8640960" cy="1872208"/>
        </p:xfrm>
        <a:graphic>
          <a:graphicData uri="http://schemas.openxmlformats.org/drawingml/2006/table">
            <a:tbl>
              <a:tblPr firstRow="1" firstCol="1" bandRow="1"/>
              <a:tblGrid>
                <a:gridCol w="526686">
                  <a:extLst>
                    <a:ext uri="{9D8B030D-6E8A-4147-A177-3AD203B41FA5}">
                      <a16:colId xmlns:a16="http://schemas.microsoft.com/office/drawing/2014/main" val="1400226989"/>
                    </a:ext>
                  </a:extLst>
                </a:gridCol>
                <a:gridCol w="2087385">
                  <a:extLst>
                    <a:ext uri="{9D8B030D-6E8A-4147-A177-3AD203B41FA5}">
                      <a16:colId xmlns:a16="http://schemas.microsoft.com/office/drawing/2014/main" val="2777638390"/>
                    </a:ext>
                  </a:extLst>
                </a:gridCol>
                <a:gridCol w="3362592">
                  <a:extLst>
                    <a:ext uri="{9D8B030D-6E8A-4147-A177-3AD203B41FA5}">
                      <a16:colId xmlns:a16="http://schemas.microsoft.com/office/drawing/2014/main" val="789652307"/>
                    </a:ext>
                  </a:extLst>
                </a:gridCol>
                <a:gridCol w="2664297">
                  <a:extLst>
                    <a:ext uri="{9D8B030D-6E8A-4147-A177-3AD203B41FA5}">
                      <a16:colId xmlns:a16="http://schemas.microsoft.com/office/drawing/2014/main" val="3686397394"/>
                    </a:ext>
                  </a:extLst>
                </a:gridCol>
              </a:tblGrid>
              <a:tr h="53306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Név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Iskola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1341097"/>
                  </a:ext>
                </a:extLst>
              </a:tr>
              <a:tr h="133914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Dicséret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Körösztös</a:t>
                      </a:r>
                      <a:r>
                        <a:rPr lang="hu-HU" sz="2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Áron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0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SZC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Radnóti Miklós Közgazdasági Technikum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Kékesi Ágnes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4202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697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7" y="261573"/>
            <a:ext cx="8568952" cy="1066130"/>
          </a:xfrm>
        </p:spPr>
        <p:txBody>
          <a:bodyPr>
            <a:noAutofit/>
          </a:bodyPr>
          <a:lstStyle/>
          <a:p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Technikum12</a:t>
            </a:r>
            <a:r>
              <a:rPr lang="hu-HU" sz="3600" b="1" dirty="0">
                <a:latin typeface="Arial" panose="020B0604020202020204" pitchFamily="34" charset="0"/>
                <a:cs typeface="Arial" panose="020B0604020202020204" pitchFamily="34" charset="0"/>
              </a:rPr>
              <a:t>. évfolyam </a:t>
            </a:r>
            <a:br>
              <a:rPr lang="hu-HU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egyéni </a:t>
            </a:r>
            <a:r>
              <a:rPr lang="hu-HU" sz="2700" b="1" dirty="0">
                <a:latin typeface="Arial" panose="020B0604020202020204" pitchFamily="34" charset="0"/>
                <a:cs typeface="Arial" panose="020B0604020202020204" pitchFamily="34" charset="0"/>
              </a:rPr>
              <a:t>verseny</a:t>
            </a:r>
            <a:r>
              <a:rPr lang="hu-HU" sz="27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rtalom hely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0200423"/>
              </p:ext>
            </p:extLst>
          </p:nvPr>
        </p:nvGraphicFramePr>
        <p:xfrm>
          <a:off x="251520" y="1439011"/>
          <a:ext cx="8640959" cy="1584176"/>
        </p:xfrm>
        <a:graphic>
          <a:graphicData uri="http://schemas.openxmlformats.org/drawingml/2006/table">
            <a:tbl>
              <a:tblPr firstRow="1" firstCol="1" bandRow="1"/>
              <a:tblGrid>
                <a:gridCol w="5266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7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413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1. 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Murányi Dániel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0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SZC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Radnóti Miklós Közgazdasági Technikum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Kékesi Ágnes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930397"/>
              </p:ext>
            </p:extLst>
          </p:nvPr>
        </p:nvGraphicFramePr>
        <p:xfrm>
          <a:off x="251519" y="3063216"/>
          <a:ext cx="8640960" cy="1675467"/>
        </p:xfrm>
        <a:graphic>
          <a:graphicData uri="http://schemas.openxmlformats.org/drawingml/2006/table">
            <a:tbl>
              <a:tblPr firstRow="1" firstCol="1" bandRow="1"/>
              <a:tblGrid>
                <a:gridCol w="526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7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2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494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2.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Miskó</a:t>
                      </a: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Dominik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0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SZC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Zipernowsky Károly Műszaki Technikum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20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Balatonyi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-Venczel Rita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Kép 1" descr="színescí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15702"/>
            <a:ext cx="514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277392"/>
              </p:ext>
            </p:extLst>
          </p:nvPr>
        </p:nvGraphicFramePr>
        <p:xfrm>
          <a:off x="251519" y="4801039"/>
          <a:ext cx="8640960" cy="1898762"/>
        </p:xfrm>
        <a:graphic>
          <a:graphicData uri="http://schemas.openxmlformats.org/drawingml/2006/table">
            <a:tbl>
              <a:tblPr firstRow="1" firstCol="1" bandRow="1"/>
              <a:tblGrid>
                <a:gridCol w="522297">
                  <a:extLst>
                    <a:ext uri="{9D8B030D-6E8A-4147-A177-3AD203B41FA5}">
                      <a16:colId xmlns:a16="http://schemas.microsoft.com/office/drawing/2014/main" val="862449968"/>
                    </a:ext>
                  </a:extLst>
                </a:gridCol>
                <a:gridCol w="2119796">
                  <a:extLst>
                    <a:ext uri="{9D8B030D-6E8A-4147-A177-3AD203B41FA5}">
                      <a16:colId xmlns:a16="http://schemas.microsoft.com/office/drawing/2014/main" val="1191977664"/>
                    </a:ext>
                  </a:extLst>
                </a:gridCol>
                <a:gridCol w="3406579">
                  <a:extLst>
                    <a:ext uri="{9D8B030D-6E8A-4147-A177-3AD203B41FA5}">
                      <a16:colId xmlns:a16="http://schemas.microsoft.com/office/drawing/2014/main" val="3107065557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776697101"/>
                    </a:ext>
                  </a:extLst>
                </a:gridCol>
              </a:tblGrid>
              <a:tr h="374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6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214486"/>
                  </a:ext>
                </a:extLst>
              </a:tr>
              <a:tr h="84937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3. </a:t>
                      </a:r>
                      <a:endParaRPr lang="hu-HU" sz="16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Roselinsky</a:t>
                      </a: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Dániel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20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0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SZC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Zipernowsky Károly</a:t>
                      </a:r>
                      <a:r>
                        <a:rPr lang="hu-HU" sz="20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Műszaki Technikum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20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Balatonyi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-Venczel Rita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8834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61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Technikum12</a:t>
            </a:r>
            <a:r>
              <a:rPr lang="hu-HU" sz="3600" b="1" dirty="0">
                <a:latin typeface="Arial" panose="020B0604020202020204" pitchFamily="34" charset="0"/>
                <a:cs typeface="Arial" panose="020B0604020202020204" pitchFamily="34" charset="0"/>
              </a:rPr>
              <a:t>. évfolyam </a:t>
            </a:r>
            <a:br>
              <a:rPr lang="hu-HU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700" b="1" dirty="0">
                <a:latin typeface="Arial" panose="020B0604020202020204" pitchFamily="34" charset="0"/>
                <a:cs typeface="Arial" panose="020B0604020202020204" pitchFamily="34" charset="0"/>
              </a:rPr>
              <a:t>- csapatverseny</a:t>
            </a: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647109"/>
              </p:ext>
            </p:extLst>
          </p:nvPr>
        </p:nvGraphicFramePr>
        <p:xfrm>
          <a:off x="457200" y="1586535"/>
          <a:ext cx="8136904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792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36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5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1. </a:t>
                      </a:r>
                      <a:endParaRPr lang="hu-HU" sz="25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SZC</a:t>
                      </a: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Radnóti Miklós Közgazdasági Technikum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489543"/>
              </p:ext>
            </p:extLst>
          </p:nvPr>
        </p:nvGraphicFramePr>
        <p:xfrm>
          <a:off x="457200" y="2852936"/>
          <a:ext cx="8136904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792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83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5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1. </a:t>
                      </a:r>
                      <a:endParaRPr lang="hu-HU" sz="25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SZC</a:t>
                      </a: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Zipernowsky Károly Műszaki Technikum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Kép 1" descr="színescí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76672"/>
            <a:ext cx="514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958398"/>
              </p:ext>
            </p:extLst>
          </p:nvPr>
        </p:nvGraphicFramePr>
        <p:xfrm>
          <a:off x="457200" y="4119337"/>
          <a:ext cx="8136904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792087">
                  <a:extLst>
                    <a:ext uri="{9D8B030D-6E8A-4147-A177-3AD203B41FA5}">
                      <a16:colId xmlns:a16="http://schemas.microsoft.com/office/drawing/2014/main" val="3440971470"/>
                    </a:ext>
                  </a:extLst>
                </a:gridCol>
                <a:gridCol w="7344817">
                  <a:extLst>
                    <a:ext uri="{9D8B030D-6E8A-4147-A177-3AD203B41FA5}">
                      <a16:colId xmlns:a16="http://schemas.microsoft.com/office/drawing/2014/main" val="1243799979"/>
                    </a:ext>
                  </a:extLst>
                </a:gridCol>
              </a:tblGrid>
              <a:tr h="5977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5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2. </a:t>
                      </a:r>
                      <a:endParaRPr lang="hu-HU" sz="25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SZC</a:t>
                      </a: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Pollack Mihály Technikum és Kollégium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2033250"/>
                  </a:ext>
                </a:extLst>
              </a:tr>
            </a:tbl>
          </a:graphicData>
        </a:graphic>
      </p:graphicFrame>
      <p:graphicFrame>
        <p:nvGraphicFramePr>
          <p:cNvPr id="8" name="Tábláza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397878"/>
              </p:ext>
            </p:extLst>
          </p:nvPr>
        </p:nvGraphicFramePr>
        <p:xfrm>
          <a:off x="457200" y="5372305"/>
          <a:ext cx="8136904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792087">
                  <a:extLst>
                    <a:ext uri="{9D8B030D-6E8A-4147-A177-3AD203B41FA5}">
                      <a16:colId xmlns:a16="http://schemas.microsoft.com/office/drawing/2014/main" val="3440971470"/>
                    </a:ext>
                  </a:extLst>
                </a:gridCol>
                <a:gridCol w="7344817">
                  <a:extLst>
                    <a:ext uri="{9D8B030D-6E8A-4147-A177-3AD203B41FA5}">
                      <a16:colId xmlns:a16="http://schemas.microsoft.com/office/drawing/2014/main" val="1243799979"/>
                    </a:ext>
                  </a:extLst>
                </a:gridCol>
              </a:tblGrid>
              <a:tr h="5977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5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3. </a:t>
                      </a:r>
                      <a:endParaRPr lang="hu-HU" sz="25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Mohácsi Radnóti Miklós </a:t>
                      </a: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Technikum és Szakképző Iskola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2033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420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Technikum</a:t>
            </a:r>
            <a:b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700" b="1" dirty="0">
                <a:latin typeface="Arial" panose="020B0604020202020204" pitchFamily="34" charset="0"/>
                <a:cs typeface="Arial" panose="020B0604020202020204" pitchFamily="34" charset="0"/>
              </a:rPr>
              <a:t>– összesített </a:t>
            </a:r>
            <a:r>
              <a:rPr lang="hu-H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csapatverseny</a:t>
            </a:r>
            <a:endParaRPr lang="hu-HU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3138149"/>
              </p:ext>
            </p:extLst>
          </p:nvPr>
        </p:nvGraphicFramePr>
        <p:xfrm>
          <a:off x="410375" y="1866754"/>
          <a:ext cx="8291264" cy="1472184"/>
        </p:xfrm>
        <a:graphic>
          <a:graphicData uri="http://schemas.openxmlformats.org/drawingml/2006/table">
            <a:tbl>
              <a:tblPr firstRow="1" firstCol="1" bandRow="1"/>
              <a:tblGrid>
                <a:gridCol w="807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7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77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5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1. </a:t>
                      </a:r>
                      <a:endParaRPr lang="hu-HU" sz="25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SZC</a:t>
                      </a: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Zipernowsky Károly Műszaki Technikum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213 pont</a:t>
                      </a:r>
                      <a:endParaRPr lang="hu-HU" sz="28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68632"/>
              </p:ext>
            </p:extLst>
          </p:nvPr>
        </p:nvGraphicFramePr>
        <p:xfrm>
          <a:off x="410375" y="3656478"/>
          <a:ext cx="8278960" cy="1367028"/>
        </p:xfrm>
        <a:graphic>
          <a:graphicData uri="http://schemas.openxmlformats.org/drawingml/2006/table">
            <a:tbl>
              <a:tblPr firstRow="1" firstCol="1" bandRow="1"/>
              <a:tblGrid>
                <a:gridCol w="805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57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5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77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5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2. </a:t>
                      </a:r>
                      <a:endParaRPr lang="hu-HU" sz="25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100" b="1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SZC</a:t>
                      </a: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Radnóti Miklós Közgazdasági Technikum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100" b="1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173 pont</a:t>
                      </a:r>
                      <a:endParaRPr lang="hu-HU" sz="28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93711"/>
              </p:ext>
            </p:extLst>
          </p:nvPr>
        </p:nvGraphicFramePr>
        <p:xfrm>
          <a:off x="407840" y="5310380"/>
          <a:ext cx="8278960" cy="1367028"/>
        </p:xfrm>
        <a:graphic>
          <a:graphicData uri="http://schemas.openxmlformats.org/drawingml/2006/table">
            <a:tbl>
              <a:tblPr firstRow="1" firstCol="1" bandRow="1"/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1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5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77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5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3. </a:t>
                      </a:r>
                      <a:endParaRPr lang="hu-HU" sz="25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100" b="1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Baranya</a:t>
                      </a:r>
                      <a:r>
                        <a:rPr lang="hu-HU" sz="2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Vármegyei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Mohácsi Radnóti Miklós</a:t>
                      </a: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Technikum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100" b="1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65 pont</a:t>
                      </a:r>
                      <a:endParaRPr lang="hu-HU" sz="28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Kép 1" descr="színescí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76672"/>
            <a:ext cx="514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847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Gimnázium </a:t>
            </a:r>
            <a:r>
              <a:rPr lang="hu-HU" sz="3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 </a:t>
            </a:r>
            <a:r>
              <a:rPr lang="hu-HU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évfolyam</a:t>
            </a:r>
            <a:r>
              <a:rPr lang="hu-HU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egyéni verseny</a:t>
            </a:r>
            <a:endParaRPr lang="hu-HU" dirty="0"/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389494"/>
              </p:ext>
            </p:extLst>
          </p:nvPr>
        </p:nvGraphicFramePr>
        <p:xfrm>
          <a:off x="467544" y="1747693"/>
          <a:ext cx="8315200" cy="1783299"/>
        </p:xfrm>
        <a:graphic>
          <a:graphicData uri="http://schemas.openxmlformats.org/drawingml/2006/table">
            <a:tbl>
              <a:tblPr firstRow="1" firstCol="1" bandRow="1"/>
              <a:tblGrid>
                <a:gridCol w="504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12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063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5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Dicséret</a:t>
                      </a:r>
                      <a:endParaRPr lang="hu-HU" sz="125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Hammer</a:t>
                      </a:r>
                      <a:r>
                        <a:rPr lang="hu-HU" sz="2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Bálint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PTE Gyakorló Általános Iskola és Gimnázium Babits Mihály Gimnáziuma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Bartal Zsolt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Kép 1" descr="színescí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15702"/>
            <a:ext cx="514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ábláza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525830"/>
              </p:ext>
            </p:extLst>
          </p:nvPr>
        </p:nvGraphicFramePr>
        <p:xfrm>
          <a:off x="467544" y="3717032"/>
          <a:ext cx="8315200" cy="1800200"/>
        </p:xfrm>
        <a:graphic>
          <a:graphicData uri="http://schemas.openxmlformats.org/drawingml/2006/table">
            <a:tbl>
              <a:tblPr firstRow="1" firstCol="1" bandRow="1"/>
              <a:tblGrid>
                <a:gridCol w="506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24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94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73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5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Dicséret</a:t>
                      </a:r>
                      <a:endParaRPr lang="hu-HU" sz="125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Páter Péter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Pécsi Janus Pannonius Gimnázium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Dlusztus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Péter, Lehőcz Mária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074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Gimnázium </a:t>
            </a:r>
            <a:r>
              <a:rPr lang="hu-HU" sz="3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 </a:t>
            </a:r>
            <a:r>
              <a:rPr lang="hu-HU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évfolyam</a:t>
            </a:r>
            <a:r>
              <a:rPr lang="hu-HU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egyéni verseny</a:t>
            </a:r>
            <a:endParaRPr lang="hu-HU" dirty="0"/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570337"/>
              </p:ext>
            </p:extLst>
          </p:nvPr>
        </p:nvGraphicFramePr>
        <p:xfrm>
          <a:off x="401175" y="2183540"/>
          <a:ext cx="8280920" cy="1415661"/>
        </p:xfrm>
        <a:graphic>
          <a:graphicData uri="http://schemas.openxmlformats.org/drawingml/2006/table">
            <a:tbl>
              <a:tblPr firstRow="1" firstCol="1" bandRow="1"/>
              <a:tblGrid>
                <a:gridCol w="504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36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129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63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929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5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Dicséret</a:t>
                      </a:r>
                      <a:endParaRPr lang="hu-HU" sz="125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Farkas zsombor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Pécsi Janus Pannonius Gimnázium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Dlusztus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Péter, Lehőcz Mária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201420"/>
              </p:ext>
            </p:extLst>
          </p:nvPr>
        </p:nvGraphicFramePr>
        <p:xfrm>
          <a:off x="405880" y="4365104"/>
          <a:ext cx="8280919" cy="1523696"/>
        </p:xfrm>
        <a:graphic>
          <a:graphicData uri="http://schemas.openxmlformats.org/drawingml/2006/table">
            <a:tbl>
              <a:tblPr firstRow="1" firstCol="1" bandRow="1"/>
              <a:tblGrid>
                <a:gridCol w="504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36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12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6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698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5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Dicséret</a:t>
                      </a:r>
                      <a:endParaRPr lang="hu-HU" sz="125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Arató Attila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Pécsi Janus Pannonius Gimnázium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Dlusztus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Péter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Kép 1" descr="színescí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15702"/>
            <a:ext cx="514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722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38138"/>
          </a:xfrm>
        </p:spPr>
        <p:txBody>
          <a:bodyPr>
            <a:normAutofit fontScale="90000"/>
          </a:bodyPr>
          <a:lstStyle/>
          <a:p>
            <a:r>
              <a:rPr lang="hu-H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Gimnázium 11. évfolyam</a:t>
            </a:r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egyéni verseny</a:t>
            </a:r>
            <a:endParaRPr lang="hu-HU" sz="3000" b="1" dirty="0"/>
          </a:p>
        </p:txBody>
      </p:sp>
      <p:graphicFrame>
        <p:nvGraphicFramePr>
          <p:cNvPr id="5" name="Tartalom hely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4382870"/>
              </p:ext>
            </p:extLst>
          </p:nvPr>
        </p:nvGraphicFramePr>
        <p:xfrm>
          <a:off x="249713" y="1520623"/>
          <a:ext cx="8640959" cy="1834128"/>
        </p:xfrm>
        <a:graphic>
          <a:graphicData uri="http://schemas.openxmlformats.org/drawingml/2006/table">
            <a:tbl>
              <a:tblPr firstRow="1" firstCol="1" bandRow="1"/>
              <a:tblGrid>
                <a:gridCol w="5266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5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78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09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Pánovics</a:t>
                      </a: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Máté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PTE Gyakorló Általános Iskola és Gimnázium Babits Mihály Gimnáziuma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Bartal Zsolt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719089"/>
              </p:ext>
            </p:extLst>
          </p:nvPr>
        </p:nvGraphicFramePr>
        <p:xfrm>
          <a:off x="260866" y="3438592"/>
          <a:ext cx="8640961" cy="1681410"/>
        </p:xfrm>
        <a:graphic>
          <a:graphicData uri="http://schemas.openxmlformats.org/drawingml/2006/table">
            <a:tbl>
              <a:tblPr firstRow="1" firstCol="1" bandRow="1"/>
              <a:tblGrid>
                <a:gridCol w="526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5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7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09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47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Klement Tamás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1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Pécsi </a:t>
                      </a:r>
                      <a:r>
                        <a:rPr lang="hu-HU" sz="20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Leőwey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Klára Gimnázium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100" b="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Kiss Zoltán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224283"/>
              </p:ext>
            </p:extLst>
          </p:nvPr>
        </p:nvGraphicFramePr>
        <p:xfrm>
          <a:off x="249713" y="5203843"/>
          <a:ext cx="8640961" cy="1518660"/>
        </p:xfrm>
        <a:graphic>
          <a:graphicData uri="http://schemas.openxmlformats.org/drawingml/2006/table">
            <a:tbl>
              <a:tblPr firstRow="1" firstCol="1" bandRow="1"/>
              <a:tblGrid>
                <a:gridCol w="531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5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2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25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Iskola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Németh Marcell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1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Pécsi Janus Pannonius Gimnázium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1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Dlusztus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Péter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Kép 1" descr="színescí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098" y="415702"/>
            <a:ext cx="514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144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Gimnázium 11. évfolyam</a:t>
            </a:r>
            <a:r>
              <a:rPr lang="hu-HU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csapatverseny</a:t>
            </a:r>
            <a:endParaRPr lang="hu-HU" dirty="0"/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294581"/>
              </p:ext>
            </p:extLst>
          </p:nvPr>
        </p:nvGraphicFramePr>
        <p:xfrm>
          <a:off x="539552" y="3284984"/>
          <a:ext cx="8064896" cy="1152129"/>
        </p:xfrm>
        <a:graphic>
          <a:graphicData uri="http://schemas.openxmlformats.org/drawingml/2006/table">
            <a:tbl>
              <a:tblPr firstRow="1" firstCol="1" bandRow="1"/>
              <a:tblGrid>
                <a:gridCol w="785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9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21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2. </a:t>
                      </a:r>
                      <a:endParaRPr lang="hu-HU" sz="3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Pécsi Janus Pannonius Gimnázium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39895"/>
              </p:ext>
            </p:extLst>
          </p:nvPr>
        </p:nvGraphicFramePr>
        <p:xfrm>
          <a:off x="539552" y="4725144"/>
          <a:ext cx="8064896" cy="1152128"/>
        </p:xfrm>
        <a:graphic>
          <a:graphicData uri="http://schemas.openxmlformats.org/drawingml/2006/table">
            <a:tbl>
              <a:tblPr firstRow="1" firstCol="1" bandRow="1"/>
              <a:tblGrid>
                <a:gridCol w="785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9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3.</a:t>
                      </a:r>
                      <a:endParaRPr lang="hu-HU" sz="3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Pécsi </a:t>
                      </a:r>
                      <a:r>
                        <a:rPr lang="hu-HU" sz="30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Leőwey</a:t>
                      </a: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Klára Gimnázium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ábláza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702365"/>
              </p:ext>
            </p:extLst>
          </p:nvPr>
        </p:nvGraphicFramePr>
        <p:xfrm>
          <a:off x="539552" y="1700808"/>
          <a:ext cx="8064896" cy="1368151"/>
        </p:xfrm>
        <a:graphic>
          <a:graphicData uri="http://schemas.openxmlformats.org/drawingml/2006/table">
            <a:tbl>
              <a:tblPr firstRow="1" firstCol="1" bandRow="1"/>
              <a:tblGrid>
                <a:gridCol w="785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9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681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1. </a:t>
                      </a:r>
                      <a:endParaRPr lang="hu-HU" sz="3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PTE Gyakorló Általános Iskola</a:t>
                      </a:r>
                      <a:r>
                        <a:rPr lang="hu-HU" sz="3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és</a:t>
                      </a: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Gimnázium</a:t>
                      </a:r>
                      <a:r>
                        <a:rPr lang="hu-HU" sz="3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Babits Mihály Gimnáziuma</a:t>
                      </a:r>
                      <a:endParaRPr lang="hu-HU" sz="3000" b="1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Kép 1" descr="színescí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514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975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922114"/>
          </a:xfrm>
        </p:spPr>
        <p:txBody>
          <a:bodyPr>
            <a:noAutofit/>
          </a:bodyPr>
          <a:lstStyle/>
          <a:p>
            <a:r>
              <a:rPr lang="hu-HU" sz="3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Gimnázium 12. </a:t>
            </a:r>
            <a:r>
              <a:rPr lang="hu-HU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évfolyam</a:t>
            </a:r>
            <a:br>
              <a:rPr lang="hu-HU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egyéni verseny</a:t>
            </a:r>
            <a:endParaRPr lang="hu-HU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Tábláza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172164"/>
              </p:ext>
            </p:extLst>
          </p:nvPr>
        </p:nvGraphicFramePr>
        <p:xfrm>
          <a:off x="179512" y="3861048"/>
          <a:ext cx="8640961" cy="1533397"/>
        </p:xfrm>
        <a:graphic>
          <a:graphicData uri="http://schemas.openxmlformats.org/drawingml/2006/table">
            <a:tbl>
              <a:tblPr firstRow="1" firstCol="1" bandRow="1"/>
              <a:tblGrid>
                <a:gridCol w="526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5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7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09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3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209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Dicséret</a:t>
                      </a:r>
                      <a:endParaRPr lang="hu-HU" sz="14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Ács Gergely Levente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Koch Valéria Iskolaközpont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Mágocsi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Ágnes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7" name="Kép 1" descr="színescí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15976"/>
            <a:ext cx="514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659529"/>
              </p:ext>
            </p:extLst>
          </p:nvPr>
        </p:nvGraphicFramePr>
        <p:xfrm>
          <a:off x="179512" y="1916832"/>
          <a:ext cx="8640961" cy="1483608"/>
        </p:xfrm>
        <a:graphic>
          <a:graphicData uri="http://schemas.openxmlformats.org/drawingml/2006/table">
            <a:tbl>
              <a:tblPr firstRow="1" firstCol="1" bandRow="1"/>
              <a:tblGrid>
                <a:gridCol w="526687">
                  <a:extLst>
                    <a:ext uri="{9D8B030D-6E8A-4147-A177-3AD203B41FA5}">
                      <a16:colId xmlns:a16="http://schemas.microsoft.com/office/drawing/2014/main" val="2445349359"/>
                    </a:ext>
                  </a:extLst>
                </a:gridCol>
                <a:gridCol w="2205503">
                  <a:extLst>
                    <a:ext uri="{9D8B030D-6E8A-4147-A177-3AD203B41FA5}">
                      <a16:colId xmlns:a16="http://schemas.microsoft.com/office/drawing/2014/main" val="272101981"/>
                    </a:ext>
                  </a:extLst>
                </a:gridCol>
                <a:gridCol w="3077829">
                  <a:extLst>
                    <a:ext uri="{9D8B030D-6E8A-4147-A177-3AD203B41FA5}">
                      <a16:colId xmlns:a16="http://schemas.microsoft.com/office/drawing/2014/main" val="2756735352"/>
                    </a:ext>
                  </a:extLst>
                </a:gridCol>
                <a:gridCol w="2830942">
                  <a:extLst>
                    <a:ext uri="{9D8B030D-6E8A-4147-A177-3AD203B41FA5}">
                      <a16:colId xmlns:a16="http://schemas.microsoft.com/office/drawing/2014/main" val="343490323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8910697"/>
                  </a:ext>
                </a:extLst>
              </a:tr>
              <a:tr h="100385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Dicséret</a:t>
                      </a:r>
                      <a:endParaRPr lang="hu-HU" sz="14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Ritz</a:t>
                      </a:r>
                      <a:r>
                        <a:rPr lang="hu-HU" sz="2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András</a:t>
                      </a:r>
                      <a:endParaRPr lang="hu-HU" sz="2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Pécsi Janus Pannonius Gimnázium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20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Meiszterics</a:t>
                      </a: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Zoltánné, Lehőcz</a:t>
                      </a:r>
                      <a:r>
                        <a:rPr lang="hu-HU" sz="20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Mária</a:t>
                      </a:r>
                      <a:endParaRPr lang="hu-HU" sz="20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20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879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781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2671" y="94816"/>
            <a:ext cx="8640960" cy="994122"/>
          </a:xfrm>
        </p:spPr>
        <p:txBody>
          <a:bodyPr>
            <a:normAutofit fontScale="90000"/>
          </a:bodyPr>
          <a:lstStyle/>
          <a:p>
            <a:r>
              <a:rPr lang="hu-H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Gimnázium 12. évfolyam</a:t>
            </a:r>
            <a:r>
              <a:rPr lang="hu-HU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egyéni verseny</a:t>
            </a:r>
            <a:endParaRPr lang="hu-H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rtalom helye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7478328"/>
              </p:ext>
            </p:extLst>
          </p:nvPr>
        </p:nvGraphicFramePr>
        <p:xfrm>
          <a:off x="228281" y="1108916"/>
          <a:ext cx="8640959" cy="1402080"/>
        </p:xfrm>
        <a:graphic>
          <a:graphicData uri="http://schemas.openxmlformats.org/drawingml/2006/table">
            <a:tbl>
              <a:tblPr firstRow="1" firstCol="1" bandRow="1"/>
              <a:tblGrid>
                <a:gridCol w="5266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5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78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09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6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1.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Csonka Illés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Ciszterci Rend Nagy Lajos Gimnáziuma</a:t>
                      </a:r>
                      <a:r>
                        <a:rPr lang="hu-HU" sz="200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és Kollégium</a:t>
                      </a:r>
                      <a:endParaRPr lang="hu-HU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Baráti Ákos</a:t>
                      </a:r>
                      <a:endParaRPr lang="hu-HU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Tábláza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674582"/>
              </p:ext>
            </p:extLst>
          </p:nvPr>
        </p:nvGraphicFramePr>
        <p:xfrm>
          <a:off x="228282" y="2622804"/>
          <a:ext cx="8640961" cy="1214616"/>
        </p:xfrm>
        <a:graphic>
          <a:graphicData uri="http://schemas.openxmlformats.org/drawingml/2006/table">
            <a:tbl>
              <a:tblPr firstRow="1" firstCol="1" bandRow="1"/>
              <a:tblGrid>
                <a:gridCol w="526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5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7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09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73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</a:t>
                      </a: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.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Schäffer Donát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Pécsi Janus Pannonius Gimnázium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Lányi Veronika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ábláza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377631"/>
              </p:ext>
            </p:extLst>
          </p:nvPr>
        </p:nvGraphicFramePr>
        <p:xfrm>
          <a:off x="228281" y="3923644"/>
          <a:ext cx="8640961" cy="1282388"/>
        </p:xfrm>
        <a:graphic>
          <a:graphicData uri="http://schemas.openxmlformats.org/drawingml/2006/table">
            <a:tbl>
              <a:tblPr firstRow="1" firstCol="1" bandRow="1"/>
              <a:tblGrid>
                <a:gridCol w="531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3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34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25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94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18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3.</a:t>
                      </a: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Csóka</a:t>
                      </a:r>
                      <a:r>
                        <a:rPr lang="hu-HU" sz="2000" b="1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Péter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Pécsi Janus Pannonius Gimnázium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Lányi Veronika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Kép 1" descr="színescí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01352"/>
            <a:ext cx="514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895407"/>
              </p:ext>
            </p:extLst>
          </p:nvPr>
        </p:nvGraphicFramePr>
        <p:xfrm>
          <a:off x="228281" y="5301463"/>
          <a:ext cx="8640959" cy="1402080"/>
        </p:xfrm>
        <a:graphic>
          <a:graphicData uri="http://schemas.openxmlformats.org/drawingml/2006/table">
            <a:tbl>
              <a:tblPr firstRow="1" firstCol="1" bandRow="1"/>
              <a:tblGrid>
                <a:gridCol w="526686">
                  <a:extLst>
                    <a:ext uri="{9D8B030D-6E8A-4147-A177-3AD203B41FA5}">
                      <a16:colId xmlns:a16="http://schemas.microsoft.com/office/drawing/2014/main" val="2734537544"/>
                    </a:ext>
                  </a:extLst>
                </a:gridCol>
                <a:gridCol w="2205501">
                  <a:extLst>
                    <a:ext uri="{9D8B030D-6E8A-4147-A177-3AD203B41FA5}">
                      <a16:colId xmlns:a16="http://schemas.microsoft.com/office/drawing/2014/main" val="879564219"/>
                    </a:ext>
                  </a:extLst>
                </a:gridCol>
                <a:gridCol w="3077828">
                  <a:extLst>
                    <a:ext uri="{9D8B030D-6E8A-4147-A177-3AD203B41FA5}">
                      <a16:colId xmlns:a16="http://schemas.microsoft.com/office/drawing/2014/main" val="3536803618"/>
                    </a:ext>
                  </a:extLst>
                </a:gridCol>
                <a:gridCol w="2830944">
                  <a:extLst>
                    <a:ext uri="{9D8B030D-6E8A-4147-A177-3AD203B41FA5}">
                      <a16:colId xmlns:a16="http://schemas.microsoft.com/office/drawing/2014/main" val="523676800"/>
                    </a:ext>
                  </a:extLst>
                </a:gridCol>
              </a:tblGrid>
              <a:tr h="2746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Név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Iskola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Felkészítő tanár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8173489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</a:t>
                      </a: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.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Békési-Marton György</a:t>
                      </a:r>
                      <a:endParaRPr lang="hu-H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Ciszterci Rend Nagy Lajos Gimnáziuma</a:t>
                      </a:r>
                      <a:r>
                        <a:rPr lang="hu-HU" sz="200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és Kollégium</a:t>
                      </a:r>
                      <a:endParaRPr lang="hu-HU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Páll</a:t>
                      </a:r>
                      <a:r>
                        <a:rPr lang="hu-HU" sz="200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Csaba</a:t>
                      </a:r>
                      <a:endParaRPr lang="hu-HU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19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372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075190" cy="922113"/>
          </a:xfrm>
        </p:spPr>
        <p:txBody>
          <a:bodyPr>
            <a:normAutofit fontScale="90000"/>
          </a:bodyPr>
          <a:lstStyle/>
          <a:p>
            <a:r>
              <a:rPr lang="hu-H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12. évfolyam</a:t>
            </a:r>
            <a:br>
              <a:rPr lang="hu-H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csapatverseny</a:t>
            </a:r>
            <a:endParaRPr lang="hu-HU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rtalom helye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5877967"/>
              </p:ext>
            </p:extLst>
          </p:nvPr>
        </p:nvGraphicFramePr>
        <p:xfrm>
          <a:off x="395536" y="1612506"/>
          <a:ext cx="8136904" cy="1152128"/>
        </p:xfrm>
        <a:graphic>
          <a:graphicData uri="http://schemas.openxmlformats.org/drawingml/2006/table">
            <a:tbl>
              <a:tblPr firstRow="1" firstCol="1" bandRow="1"/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  <a:r>
                        <a:rPr lang="hu-HU" sz="3000" b="1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.</a:t>
                      </a:r>
                      <a:endParaRPr lang="hu-HU" sz="3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Pécsi Janus Pannonius Gimnázium</a:t>
                      </a:r>
                      <a:endParaRPr lang="hu-HU" sz="3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ábláza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450541"/>
              </p:ext>
            </p:extLst>
          </p:nvPr>
        </p:nvGraphicFramePr>
        <p:xfrm>
          <a:off x="395536" y="4261671"/>
          <a:ext cx="8136904" cy="1080119"/>
        </p:xfrm>
        <a:graphic>
          <a:graphicData uri="http://schemas.openxmlformats.org/drawingml/2006/table">
            <a:tbl>
              <a:tblPr firstRow="1" firstCol="1" bandRow="1"/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01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3. </a:t>
                      </a:r>
                      <a:endParaRPr lang="hu-HU" sz="3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PTE Gyakorló Általános</a:t>
                      </a:r>
                      <a:r>
                        <a:rPr lang="hu-HU" sz="3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Iskola és Gimnázium Babits Mihály gimnáziuma</a:t>
                      </a:r>
                      <a:endParaRPr lang="hu-HU" sz="3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ábláza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673129"/>
              </p:ext>
            </p:extLst>
          </p:nvPr>
        </p:nvGraphicFramePr>
        <p:xfrm>
          <a:off x="395536" y="2959855"/>
          <a:ext cx="8136904" cy="1152127"/>
        </p:xfrm>
        <a:graphic>
          <a:graphicData uri="http://schemas.openxmlformats.org/drawingml/2006/table">
            <a:tbl>
              <a:tblPr firstRow="1" firstCol="1" bandRow="1"/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212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2.</a:t>
                      </a:r>
                      <a:endParaRPr lang="hu-HU" sz="3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Ciszterci Rend Nagy Lajos Gimnáziuma és Kollégiuma</a:t>
                      </a:r>
                      <a:endParaRPr lang="hu-HU" sz="3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Kép 1" descr="színescí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343694"/>
            <a:ext cx="514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64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Gimnáziumok</a:t>
            </a:r>
            <a:br>
              <a:rPr lang="hu-HU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összesített csapatverseny</a:t>
            </a:r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395436"/>
              </p:ext>
            </p:extLst>
          </p:nvPr>
        </p:nvGraphicFramePr>
        <p:xfrm>
          <a:off x="457200" y="1700808"/>
          <a:ext cx="8435280" cy="1051560"/>
        </p:xfrm>
        <a:graphic>
          <a:graphicData uri="http://schemas.openxmlformats.org/drawingml/2006/table">
            <a:tbl>
              <a:tblPr firstRow="1" firstCol="1" bandRow="1"/>
              <a:tblGrid>
                <a:gridCol w="807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7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7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77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1. </a:t>
                      </a:r>
                      <a:endParaRPr lang="hu-HU" sz="3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Pécsi Janus Pannonius Gimnázium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233 </a:t>
                      </a: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pont</a:t>
                      </a:r>
                      <a:endParaRPr lang="hu-HU" sz="3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179407"/>
              </p:ext>
            </p:extLst>
          </p:nvPr>
        </p:nvGraphicFramePr>
        <p:xfrm>
          <a:off x="457200" y="3035538"/>
          <a:ext cx="8424936" cy="1577340"/>
        </p:xfrm>
        <a:graphic>
          <a:graphicData uri="http://schemas.openxmlformats.org/drawingml/2006/table">
            <a:tbl>
              <a:tblPr firstRow="1" firstCol="1" bandRow="1"/>
              <a:tblGrid>
                <a:gridCol w="807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7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77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5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2. </a:t>
                      </a:r>
                      <a:endParaRPr lang="hu-HU" sz="25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PTE Gyakorló Általános Iskola és</a:t>
                      </a:r>
                      <a:r>
                        <a:rPr lang="hu-HU" sz="3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Gimnázium Babits Mihály Gimnáziuma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167 pont</a:t>
                      </a:r>
                      <a:endParaRPr lang="hu-HU" sz="3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265818"/>
              </p:ext>
            </p:extLst>
          </p:nvPr>
        </p:nvGraphicFramePr>
        <p:xfrm>
          <a:off x="467544" y="4884684"/>
          <a:ext cx="8424936" cy="1051560"/>
        </p:xfrm>
        <a:graphic>
          <a:graphicData uri="http://schemas.openxmlformats.org/drawingml/2006/table">
            <a:tbl>
              <a:tblPr firstRow="1" firstCol="1" bandRow="1"/>
              <a:tblGrid>
                <a:gridCol w="807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7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77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5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3. </a:t>
                      </a:r>
                      <a:endParaRPr lang="hu-HU" sz="25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Ciszterci Rend Nagy Lajos</a:t>
                      </a:r>
                      <a:r>
                        <a:rPr lang="hu-HU" sz="3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Gimnáziuma</a:t>
                      </a:r>
                      <a:endParaRPr lang="hu-HU" sz="3000" b="1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146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0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pont</a:t>
                      </a:r>
                      <a:endParaRPr lang="hu-HU" sz="3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Kép 1" descr="színescí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514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256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95536" y="620688"/>
            <a:ext cx="82809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GRATULÁLUNK ÉS</a:t>
            </a:r>
          </a:p>
          <a:p>
            <a:pPr>
              <a:lnSpc>
                <a:spcPct val="150000"/>
              </a:lnSpc>
            </a:pPr>
            <a:r>
              <a:rPr lang="hu-H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TOVÁBBI SIKERES </a:t>
            </a:r>
          </a:p>
          <a:p>
            <a:pPr>
              <a:lnSpc>
                <a:spcPct val="150000"/>
              </a:lnSpc>
            </a:pPr>
            <a:r>
              <a:rPr lang="hu-H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MUNKÁT KÍVÁNUNK </a:t>
            </a:r>
          </a:p>
          <a:p>
            <a:pPr>
              <a:lnSpc>
                <a:spcPct val="150000"/>
              </a:lnSpc>
            </a:pPr>
            <a:r>
              <a:rPr lang="hu-H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MINDEN VERSENYZŐ DIÁKNAK ÉS FELKÉSZÍTŐ TANÁRAIKNAK!</a:t>
            </a:r>
            <a:endParaRPr lang="hu-H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Kép 1" descr="színescí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5143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071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606</Words>
  <Application>Microsoft Office PowerPoint</Application>
  <PresentationFormat>Diavetítés a képernyőre (4:3 oldalarány)</PresentationFormat>
  <Paragraphs>240</Paragraphs>
  <Slides>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Century</vt:lpstr>
      <vt:lpstr>Century Schoolbook</vt:lpstr>
      <vt:lpstr>Times New Roman</vt:lpstr>
      <vt:lpstr>Office-téma</vt:lpstr>
      <vt:lpstr>1_Office-téma</vt:lpstr>
      <vt:lpstr>PowerPoint-bemutató</vt:lpstr>
      <vt:lpstr> Technikum 11. évfolyam  - egyéni verseny </vt:lpstr>
      <vt:lpstr> Technikum 11. évfolyam - egyéni verseny </vt:lpstr>
      <vt:lpstr> Technikum 11. évfolyam  - csapatverseny  </vt:lpstr>
      <vt:lpstr> Technikum 12. évfolyam  - egyéni verseny </vt:lpstr>
      <vt:lpstr> Technikum12. évfolyam  - egyéni verseny </vt:lpstr>
      <vt:lpstr>Technikum12. évfolyam  - csapatverseny</vt:lpstr>
      <vt:lpstr> Technikum  – összesített csapatverseny</vt:lpstr>
      <vt:lpstr>Gimnázium 11. évfolyam - egyéni verseny</vt:lpstr>
      <vt:lpstr>Gimnázium 11. évfolyam - egyéni verseny</vt:lpstr>
      <vt:lpstr>Gimnázium 11. évfolyam - egyéni verseny</vt:lpstr>
      <vt:lpstr>Gimnázium 11. évfolyam - csapatverseny</vt:lpstr>
      <vt:lpstr>Gimnázium 12. évfolyam - egyéni verseny</vt:lpstr>
      <vt:lpstr>Gimnázium 12. évfolyam - egyéni verseny</vt:lpstr>
      <vt:lpstr>12. évfolyam - csapatverseny</vt:lpstr>
      <vt:lpstr>Gimnáziumok - összesített csapatverseny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Mudik Andrea</dc:creator>
  <cp:lastModifiedBy>Lehőcz Mária</cp:lastModifiedBy>
  <cp:revision>176</cp:revision>
  <dcterms:created xsi:type="dcterms:W3CDTF">2018-11-22T12:19:26Z</dcterms:created>
  <dcterms:modified xsi:type="dcterms:W3CDTF">2023-11-28T14:43:38Z</dcterms:modified>
</cp:coreProperties>
</file>